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3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28516-7A8D-2649-92D5-0755A1A3DF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2C4C4-E5E1-7548-BECB-B7606D17BD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E09B6-9A37-D641-A424-107E5879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761CC-6E53-DC40-9196-6D9048E6D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1E6B2-E05F-994C-A7B8-9B8CF9492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03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3376B-45D6-7F43-A054-95595AB0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534B0-C930-3C4B-8436-3165B716F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2BE3D-25D8-6743-8FC3-265732D4D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C3A73-027A-704F-AEB0-8B4E9DF0C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1C799-7BF4-E843-9AE8-47C9001DD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51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3234BD-6E98-864B-8FDE-EA3375F826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3D1B3-4342-294A-9BAB-2D4AC182F2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964FC-ADBE-A149-B643-894A68C1C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A46BB-D986-0942-A9D3-62305C3B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F29A6-A749-6B41-8389-93827DA0F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5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C6CE7-F46A-1E4B-A73C-6F245354E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E94ED-DFF8-094E-8811-043557FD0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DDDCE-851B-584C-BFEF-8CB467804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2C96F-8C50-1548-9689-AE776694C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3FA87-54E0-DB4B-BA7C-E081213B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371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2C9D-B7AC-A449-9ED9-0AEDB577C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0EE8A7-A639-B44B-BD0E-E567038D67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7C8AE-AC96-014E-B4B2-1D9BEC3C3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7E178-4EB7-A442-84F2-770C76AE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9777-C00E-D74A-A54E-5AF75A0BF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30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ED02-38EF-7642-BE97-469E5E17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917D6-7908-5A4C-B52F-7F2B1AB657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B89A5-39F5-B24E-B231-29E33AF68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7F507E-6437-0647-8E9A-DC5D4635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0581A-9F14-ED44-8C43-8F391B883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DCCEE-0F1D-8C48-8ABB-46AB027A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62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63315-4981-6240-AC37-CFF4C85DC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9217B-9D44-9D44-A553-45ADCD0D0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01622B-29B9-D041-A1A0-16B07F034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6757E-4471-2F4C-B928-FFA7D182A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4C4FB-D794-C645-A9B6-AF3A1416BA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0073DB-D3E5-8C47-8382-6CE9EBE64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13EBFC-2003-5241-93A0-703D12B0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0D71D-6235-F745-BE31-167FF6FF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02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B2DB3-116C-6241-B882-8D4E0A92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27E0C3-BFD3-A748-BB80-EA4F5164D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09F32E-0334-EC42-ADC6-D8A5EC210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E79B8-B2F8-A246-A98A-8932AF5E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4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91FEDA-23DE-0D47-8199-731F602E5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0D8F6-4812-B445-9DE8-4ACDB7397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B1865-86B2-2548-836A-FFCBF1016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4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A44B2-DD8E-8D4F-B319-7D74A65DD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D9E26-A6E4-7144-8B03-01F58C4FA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ABDADB-8B5A-A44C-89A2-0CD7FA287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AC5C3-BA8A-B241-963B-0AB1A5013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E608F-78B1-FA43-9308-BD1CF1A6C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3F853-456A-D341-8DFC-78EC648E8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01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89624-4C69-2B47-9DEE-BFBF79B5F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885580-C133-F84E-98AA-5F30A31D1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F8383-210C-EE40-8E3B-1B8B05A2C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16681A-772D-E640-AAF1-A3FCC4E3E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B7380-84F1-A445-A386-356E4DD07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B0E7E2-E39A-7544-BBF0-9C6FB6F85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4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7254E5-3F01-AA41-B6F5-D363E923D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B3EAD-E16E-654D-B3E3-0A91D132F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FB612-E04B-B94B-91CE-4D2B24D09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18E7-BB4A-B045-9CB9-38E70028817D}" type="datetimeFigureOut">
              <a:rPr lang="en-US" smtClean="0"/>
              <a:t>3/3/21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9DC53-3604-9E42-A2EA-D0FAF85CC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D9502-E16E-4A46-94AB-B2091CB658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85266-7F69-2F4C-A351-5AEC6CA16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85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A7999-64E6-344C-A817-21F1B62AC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423"/>
          </a:xfrm>
        </p:spPr>
        <p:txBody>
          <a:bodyPr>
            <a:normAutofit fontScale="90000"/>
          </a:bodyPr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1D0C-CFD4-4940-BE7C-EE63BC3B5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9" y="1219338"/>
            <a:ext cx="10591801" cy="3819801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acidoCEST MRI has shown to be solve a valuable tool to measure pH of several tissues accurately and with minor invasiveness.</a:t>
            </a: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 extraction of pH from a CEST spectra is usually done following a linear model developed by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Pagel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et al. However, this method has two limitations: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It does not consider variations in the CEST spectra that are NOT easily discernible by visual inspection or Lorentzian fitting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It assumes a linear relationship between the features extracted from a CEST spectra and the observed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pH.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 i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work, we propose to address these two limitations by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Using  all available information in the CEST spectra as a possible predictor of pH (with and without dimensionality reduction)</a:t>
            </a:r>
          </a:p>
          <a:p>
            <a:pPr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Creating flexible models that do not require a linear assumption between predictors and pH</a:t>
            </a:r>
          </a:p>
        </p:txBody>
      </p:sp>
    </p:spTree>
    <p:extLst>
      <p:ext uri="{BB962C8B-B14F-4D97-AF65-F5344CB8AC3E}">
        <p14:creationId xmlns:p14="http://schemas.microsoft.com/office/powerpoint/2010/main" val="155982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A7999-64E6-344C-A817-21F1B62AC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51" y="20913"/>
            <a:ext cx="4018005" cy="688423"/>
          </a:xfrm>
        </p:spPr>
        <p:txBody>
          <a:bodyPr>
            <a:normAutofit fontScale="90000"/>
          </a:bodyPr>
          <a:lstStyle/>
          <a:p>
            <a:r>
              <a:rPr lang="en-US" dirty="0"/>
              <a:t>Our strategy</a:t>
            </a: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D52A6F3-9920-BA4B-9FAE-E31B609DE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8" t="9310" r="15961" b="2041"/>
          <a:stretch/>
        </p:blipFill>
        <p:spPr>
          <a:xfrm>
            <a:off x="139011" y="1043732"/>
            <a:ext cx="5443151" cy="39970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99D014-829F-B74E-8E42-27421E04F2D8}"/>
              </a:ext>
            </a:extLst>
          </p:cNvPr>
          <p:cNvSpPr txBox="1"/>
          <p:nvPr/>
        </p:nvSpPr>
        <p:spPr>
          <a:xfrm>
            <a:off x="451021" y="5604228"/>
            <a:ext cx="4992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36,000 CEST spectra with 81 frequencies each</a:t>
            </a:r>
          </a:p>
          <a:p>
            <a:r>
              <a:rPr lang="en-US" sz="1600" dirty="0"/>
              <a:t>6 saturation times</a:t>
            </a:r>
          </a:p>
          <a:p>
            <a:r>
              <a:rPr lang="en-US" sz="1600" dirty="0"/>
              <a:t>6 saturation powers</a:t>
            </a:r>
          </a:p>
          <a:p>
            <a:r>
              <a:rPr lang="en-US" sz="1600" dirty="0"/>
              <a:t>T1, T2, B1, and B0 for all samples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054345-6E51-1C40-9C38-B72A2BC698D1}"/>
              </a:ext>
            </a:extLst>
          </p:cNvPr>
          <p:cNvSpPr/>
          <p:nvPr/>
        </p:nvSpPr>
        <p:spPr>
          <a:xfrm>
            <a:off x="109150" y="931758"/>
            <a:ext cx="5559511" cy="424572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FE927C89-DA87-FA4D-A99A-FF07DE0C243E}"/>
              </a:ext>
            </a:extLst>
          </p:cNvPr>
          <p:cNvSpPr/>
          <p:nvPr/>
        </p:nvSpPr>
        <p:spPr>
          <a:xfrm>
            <a:off x="7245692" y="931758"/>
            <a:ext cx="1210962" cy="1050324"/>
          </a:xfrm>
          <a:prstGeom prst="diamond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split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CD6FFA24-5F7E-3040-9CCF-0C85A069EDD9}"/>
              </a:ext>
            </a:extLst>
          </p:cNvPr>
          <p:cNvCxnSpPr>
            <a:stCxn id="7" idx="3"/>
            <a:endCxn id="8" idx="1"/>
          </p:cNvCxnSpPr>
          <p:nvPr/>
        </p:nvCxnSpPr>
        <p:spPr>
          <a:xfrm flipV="1">
            <a:off x="5668661" y="1456920"/>
            <a:ext cx="1577031" cy="1597700"/>
          </a:xfrm>
          <a:prstGeom prst="bent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2DB60E3-74B5-6B44-B79F-939C2727C7ED}"/>
              </a:ext>
            </a:extLst>
          </p:cNvPr>
          <p:cNvSpPr/>
          <p:nvPr/>
        </p:nvSpPr>
        <p:spPr>
          <a:xfrm>
            <a:off x="10033686" y="1120198"/>
            <a:ext cx="1186249" cy="673443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data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DC5C4D0-D166-CB41-BFC2-9170F855C30F}"/>
              </a:ext>
            </a:extLst>
          </p:cNvPr>
          <p:cNvSpPr/>
          <p:nvPr/>
        </p:nvSpPr>
        <p:spPr>
          <a:xfrm>
            <a:off x="7270405" y="2705540"/>
            <a:ext cx="1186249" cy="673443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data</a:t>
            </a: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25335901-AA41-454F-B8AD-1CAD9396347D}"/>
              </a:ext>
            </a:extLst>
          </p:cNvPr>
          <p:cNvSpPr/>
          <p:nvPr/>
        </p:nvSpPr>
        <p:spPr>
          <a:xfrm>
            <a:off x="7295119" y="4182630"/>
            <a:ext cx="1186250" cy="839082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model</a:t>
            </a: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A8C7295B-7564-9A48-9ABA-912B5F0BBFD3}"/>
              </a:ext>
            </a:extLst>
          </p:cNvPr>
          <p:cNvSpPr/>
          <p:nvPr/>
        </p:nvSpPr>
        <p:spPr>
          <a:xfrm>
            <a:off x="10058400" y="4182630"/>
            <a:ext cx="1186250" cy="839082"/>
          </a:xfrm>
          <a:prstGeom prst="hexag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model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7D91A84-A50A-0A47-9C59-12BF02142F2C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7851173" y="1982082"/>
            <a:ext cx="12357" cy="72345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AAA8F60-F76E-4D4F-836B-DA7DB69DF1E8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7863530" y="3378983"/>
            <a:ext cx="24714" cy="80364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4CD380-7357-7E4A-A746-D70FF8B76A3F}"/>
              </a:ext>
            </a:extLst>
          </p:cNvPr>
          <p:cNvCxnSpPr>
            <a:cxnSpLocks/>
            <a:stCxn id="18" idx="0"/>
            <a:endCxn id="19" idx="3"/>
          </p:cNvCxnSpPr>
          <p:nvPr/>
        </p:nvCxnSpPr>
        <p:spPr>
          <a:xfrm>
            <a:off x="8481369" y="4602171"/>
            <a:ext cx="1577031" cy="0"/>
          </a:xfrm>
          <a:prstGeom prst="straightConnector1">
            <a:avLst/>
          </a:prstGeom>
          <a:ln w="5715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F8490B7-F7BA-2041-AA78-685665B599CB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10626811" y="1793641"/>
            <a:ext cx="0" cy="2388989"/>
          </a:xfrm>
          <a:prstGeom prst="straightConnector1">
            <a:avLst/>
          </a:prstGeom>
          <a:ln w="57150"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36EB0DF-055C-614B-8DD3-04198E92734E}"/>
              </a:ext>
            </a:extLst>
          </p:cNvPr>
          <p:cNvCxnSpPr>
            <a:cxnSpLocks/>
            <a:stCxn id="8" idx="3"/>
            <a:endCxn id="15" idx="1"/>
          </p:cNvCxnSpPr>
          <p:nvPr/>
        </p:nvCxnSpPr>
        <p:spPr>
          <a:xfrm>
            <a:off x="8456654" y="1456920"/>
            <a:ext cx="157703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B6BBB4D-D624-4849-B22A-9E037671B737}"/>
              </a:ext>
            </a:extLst>
          </p:cNvPr>
          <p:cNvSpPr txBox="1"/>
          <p:nvPr/>
        </p:nvSpPr>
        <p:spPr>
          <a:xfrm>
            <a:off x="6053780" y="2052919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6D86756-1C38-284F-B324-E41992469DA9}"/>
              </a:ext>
            </a:extLst>
          </p:cNvPr>
          <p:cNvSpPr txBox="1"/>
          <p:nvPr/>
        </p:nvSpPr>
        <p:spPr>
          <a:xfrm>
            <a:off x="7447519" y="2122543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CFDF4FD-ECF6-804B-A287-5C92898B8AD7}"/>
              </a:ext>
            </a:extLst>
          </p:cNvPr>
          <p:cNvSpPr txBox="1"/>
          <p:nvPr/>
        </p:nvSpPr>
        <p:spPr>
          <a:xfrm>
            <a:off x="7493597" y="3535910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6B25F2B-CECF-6941-B13F-EDD5EF3A857D}"/>
              </a:ext>
            </a:extLst>
          </p:cNvPr>
          <p:cNvSpPr txBox="1"/>
          <p:nvPr/>
        </p:nvSpPr>
        <p:spPr>
          <a:xfrm>
            <a:off x="8955043" y="969155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614CCB9-8515-4947-9562-FB220B10AF8C}"/>
              </a:ext>
            </a:extLst>
          </p:cNvPr>
          <p:cNvSpPr txBox="1"/>
          <p:nvPr/>
        </p:nvSpPr>
        <p:spPr>
          <a:xfrm>
            <a:off x="10681640" y="2570302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A0E7576-0B68-C442-B152-0BD20B7A2D9F}"/>
              </a:ext>
            </a:extLst>
          </p:cNvPr>
          <p:cNvSpPr txBox="1"/>
          <p:nvPr/>
        </p:nvSpPr>
        <p:spPr>
          <a:xfrm>
            <a:off x="9065222" y="4147017"/>
            <a:ext cx="36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  <p:sp>
        <p:nvSpPr>
          <p:cNvPr id="45" name="Double Brace 44">
            <a:extLst>
              <a:ext uri="{FF2B5EF4-FFF2-40B4-BE49-F238E27FC236}">
                <a16:creationId xmlns:a16="http://schemas.microsoft.com/office/drawing/2014/main" id="{EC3D5B3B-D820-4B42-A959-A9B1B5DD341E}"/>
              </a:ext>
            </a:extLst>
          </p:cNvPr>
          <p:cNvSpPr/>
          <p:nvPr/>
        </p:nvSpPr>
        <p:spPr>
          <a:xfrm>
            <a:off x="7101911" y="5217584"/>
            <a:ext cx="1516539" cy="861767"/>
          </a:xfrm>
          <a:prstGeom prst="bracePair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0A7988-60CC-9643-97E6-425B9FE7B14A}"/>
              </a:ext>
            </a:extLst>
          </p:cNvPr>
          <p:cNvSpPr txBox="1"/>
          <p:nvPr/>
        </p:nvSpPr>
        <p:spPr>
          <a:xfrm>
            <a:off x="7101911" y="5217584"/>
            <a:ext cx="151653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Classification </a:t>
            </a:r>
          </a:p>
          <a:p>
            <a:pPr algn="ctr"/>
            <a:r>
              <a:rPr lang="en-US" sz="1600" dirty="0"/>
              <a:t>Or</a:t>
            </a:r>
          </a:p>
          <a:p>
            <a:pPr algn="ctr"/>
            <a:r>
              <a:rPr lang="en-US" sz="1600" dirty="0"/>
              <a:t>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51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A7999-64E6-344C-A817-21F1B62AC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42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6AD38F-F7E0-474E-9079-14A9805ED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52" y="1384729"/>
            <a:ext cx="5739209" cy="45218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110F22-F162-7A43-BC53-C5F902F6A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896" y="1384729"/>
            <a:ext cx="5628315" cy="43488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97F51A-8A87-3044-8D56-1386657076FB}"/>
              </a:ext>
            </a:extLst>
          </p:cNvPr>
          <p:cNvSpPr txBox="1"/>
          <p:nvPr/>
        </p:nvSpPr>
        <p:spPr>
          <a:xfrm>
            <a:off x="2544417" y="82494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81</a:t>
            </a:r>
          </a:p>
        </p:txBody>
      </p:sp>
    </p:spTree>
    <p:extLst>
      <p:ext uri="{BB962C8B-B14F-4D97-AF65-F5344CB8AC3E}">
        <p14:creationId xmlns:p14="http://schemas.microsoft.com/office/powerpoint/2010/main" val="637335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F2F0F6C-2BE8-F345-A378-4021B1390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953" y="766510"/>
            <a:ext cx="9348631" cy="4954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FA7999-64E6-344C-A817-21F1B62AC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43" y="78087"/>
            <a:ext cx="2312773" cy="68842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4942B1-2723-7C42-8F8B-0AF4844D0075}"/>
              </a:ext>
            </a:extLst>
          </p:cNvPr>
          <p:cNvSpPr txBox="1"/>
          <p:nvPr/>
        </p:nvSpPr>
        <p:spPr>
          <a:xfrm>
            <a:off x="178143" y="5770735"/>
            <a:ext cx="6692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Use only stat frequencies selected by the method on  slide 6</a:t>
            </a:r>
          </a:p>
        </p:txBody>
      </p:sp>
    </p:spTree>
    <p:extLst>
      <p:ext uri="{BB962C8B-B14F-4D97-AF65-F5344CB8AC3E}">
        <p14:creationId xmlns:p14="http://schemas.microsoft.com/office/powerpoint/2010/main" val="257817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197</Words>
  <Application>Microsoft Macintosh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Office Theme</vt:lpstr>
      <vt:lpstr>The problem</vt:lpstr>
      <vt:lpstr>Our strategy</vt:lpstr>
      <vt:lpstr>Results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Cardenas-Rodriguez, Julio</dc:creator>
  <cp:lastModifiedBy>Cardenas-Rodriguez, Julio</cp:lastModifiedBy>
  <cp:revision>50</cp:revision>
  <dcterms:created xsi:type="dcterms:W3CDTF">2021-02-17T16:27:31Z</dcterms:created>
  <dcterms:modified xsi:type="dcterms:W3CDTF">2021-03-03T23:24:55Z</dcterms:modified>
</cp:coreProperties>
</file>

<file path=docProps/thumbnail.jpeg>
</file>